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3" r:id="rId4"/>
    <p:sldId id="266" r:id="rId5"/>
    <p:sldId id="261" r:id="rId6"/>
    <p:sldId id="265" r:id="rId7"/>
    <p:sldId id="259" r:id="rId8"/>
    <p:sldId id="260" r:id="rId9"/>
    <p:sldId id="269" r:id="rId10"/>
    <p:sldId id="271" r:id="rId11"/>
    <p:sldId id="272" r:id="rId12"/>
    <p:sldId id="264" r:id="rId13"/>
    <p:sldId id="262" r:id="rId14"/>
    <p:sldId id="274" r:id="rId15"/>
    <p:sldId id="273" r:id="rId16"/>
    <p:sldId id="270" r:id="rId17"/>
    <p:sldId id="277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004D49C-A11E-4C53-A7B8-1F878EDBEE29}">
          <p14:sldIdLst>
            <p14:sldId id="256"/>
            <p14:sldId id="258"/>
            <p14:sldId id="263"/>
            <p14:sldId id="266"/>
            <p14:sldId id="261"/>
            <p14:sldId id="265"/>
            <p14:sldId id="259"/>
            <p14:sldId id="260"/>
            <p14:sldId id="269"/>
            <p14:sldId id="271"/>
            <p14:sldId id="272"/>
            <p14:sldId id="264"/>
            <p14:sldId id="262"/>
            <p14:sldId id="274"/>
            <p14:sldId id="273"/>
            <p14:sldId id="270"/>
            <p14:sldId id="27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40"/>
  </p:normalViewPr>
  <p:slideViewPr>
    <p:cSldViewPr snapToGrid="0">
      <p:cViewPr varScale="1">
        <p:scale>
          <a:sx n="111" d="100"/>
          <a:sy n="111" d="100"/>
        </p:scale>
        <p:origin x="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0E6A-2E24-47E8-A5FB-CD164436107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E11A-E3EF-4FFA-84F6-7055182DF3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61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 min over wat ik hoop dat ze meenemen van deze sessie: na deze sessie weten jullie wat kritieke grondstoffen zijn en weten jullie wat jullie ermee kunnen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E11A-E3EF-4FFA-84F6-7055182DF3C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02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 min over de tijdlijn en inhoudsopgave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E11A-E3EF-4FFA-84F6-7055182DF3C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96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 min over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E11A-E3EF-4FFA-84F6-7055182DF3C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80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08B43-817A-4C4F-938F-F3A177B03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2B00A9-7CED-4D4C-8870-B061BD07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9DCC91-4EA5-4C61-BDE6-DA674C71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901453-74B8-4565-808B-5B46B91A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1FAF95-EDA3-42D5-9B6C-99F72F40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3D900-EF8B-4799-BDBD-26795101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9911D1-2F6D-49FA-8564-03CE10480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EB47CB-5EBB-49A7-ABF9-7F901C76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98C3D4-DE41-4766-A213-80E77CC4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0DB041-F07F-4D46-BBD6-CF69B436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3BDCAA9-9290-4E7E-9697-554497E1A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F5C918-B6A1-4090-8FDC-980D65994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141C1F-E19A-4B5E-ABE5-2B6AFF3D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A317EB-63AB-4295-9E94-6B8C52B6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53CF52-24FF-49A7-A6B4-D034ECDC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1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8D6C6-D5AA-47F7-BA08-D6D95E6C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F625D9-DA6D-4FC3-9CC3-0E5D8E2D2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5E55F3-6149-4DF9-ADA0-786906CD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455554-1A54-4EE4-9479-77A7FC06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C88F3B-D025-42C3-8E17-293EDD53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0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4885B-EAD5-4108-85DC-151BA69D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FFF357-684A-48AA-A3D4-B9ECEEDF2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FD7484-348A-4AE4-A96F-827C79DC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A276A-9FFC-45FD-963E-B6CA8751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DD9F0B-6882-4B21-A809-7DE8CC2B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8E5C8-7FE5-48B8-8F7C-1481B2C4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62A5A3-186A-4AB8-AD89-67C792EF1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44727C-9D9A-4B0B-A1A3-D749D29A1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C8F672-CCDB-4099-B9A4-3DBD6768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8088B0-CE4C-4BB9-A465-0A4BBFD9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9044B4-BFD5-4F11-91A5-D6E05AED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0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E650E-9918-477D-816B-2ED292C3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9BB6F6-91D5-4324-B883-B6FFBB096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4CAAF9-FB1D-481D-9053-E41BFFD14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7A7C13-47FE-4B34-95A6-AFF959407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811899D-9FC9-45C7-9390-F39E5DFDC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B57E1A-50BF-4FCF-A8E6-76C3AF76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AD0875D-0005-43E1-9682-83C6C0B5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28A34A-3618-497E-AC7A-6A51BF49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3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B8F0A-F62F-44F6-9164-A5631408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7D6800-1A43-4AC6-B329-229214EC2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47B7A9-58A8-4D6B-A9F2-B7EF0C12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768F72-BA22-485A-AF3E-E06940F1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9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556272-304B-4E2A-82C0-C78117B5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416E5F-3597-4804-8B4B-231B911D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BBB35A-C726-4D2E-944E-EAAA75ED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1D5AB-4338-4E23-88FB-44E749B6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F9C698-3947-45A4-850D-8A3F048B1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53E9EA-D8E0-417F-A984-BF3407C5B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271D37-0F89-4A9B-AD70-DC217B22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A17D71-39E2-4E19-BDE0-AFA54D90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0B6645-2E06-4172-96F1-AD41CAAD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8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45066-E902-452F-A46F-D5B84A0E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5D30570-E503-4310-B3D7-DE7C73AEB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0297BE-F3E9-4C37-B4F6-A50689B07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16A246-C0E4-44EC-9230-8E49C9BD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445062-6A4E-480E-A6A0-EC7983D8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26FDA7-8618-4641-B408-675E435D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FD84990-4854-41CE-A083-38894A1C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F97726-C901-4D6E-A120-DE7934A3B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E07D6C-7A36-466E-88DD-1B8C57F5D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9C7D-E78F-4AD3-9D9E-13B59A1523B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4C4EE5-065F-4D22-B8F8-097C98CE2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D7EE15-F33F-4350-BD74-011BBC48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1584C-E623-429B-9640-C184C3152F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rijksoverheid.nl/documenten/rapporten/2015/12/11/materialen-in-de-nederlandse-econom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grondstoffenscanner.nl/#/verkenn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reearthoxides.jpg">
            <a:extLst>
              <a:ext uri="{FF2B5EF4-FFF2-40B4-BE49-F238E27FC236}">
                <a16:creationId xmlns:a16="http://schemas.microsoft.com/office/drawing/2014/main" id="{27823EB1-9977-48DB-B491-40B2CE6B5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" b="58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F3FDC0-147C-4791-98B7-F730C3981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3700"/>
              <a:t>Hoe afhankelijk ben jij van kritieke grondstoffen?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3CC4258-4489-4898-A2D1-88A23628D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/>
              <a:t>Aan de slag met de ‘grondstofscanner’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Picture 18" descr="Image result for lbpsight">
            <a:extLst>
              <a:ext uri="{FF2B5EF4-FFF2-40B4-BE49-F238E27FC236}">
                <a16:creationId xmlns:a16="http://schemas.microsoft.com/office/drawing/2014/main" id="{6F687CE4-ED5C-4FE8-A526-84827B092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60" y="5839092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510EA-086C-47D8-97B3-0EA76D68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Reputatieschade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EA34AC-25F9-422A-871B-B4921C0D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Conflictmineralen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Mensenrechten en arbeidsomstandigheden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Milieu-impact</a:t>
            </a:r>
          </a:p>
          <a:p>
            <a:endParaRPr lang="nl-NL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8" descr="Image result for conflict minerals">
            <a:extLst>
              <a:ext uri="{FF2B5EF4-FFF2-40B4-BE49-F238E27FC236}">
                <a16:creationId xmlns:a16="http://schemas.microsoft.com/office/drawing/2014/main" id="{5BED11D8-8033-498E-BB41-15858B92A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r="20699" b="4"/>
          <a:stretch/>
        </p:blipFill>
        <p:spPr bwMode="auto"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environmental impact">
            <a:extLst>
              <a:ext uri="{FF2B5EF4-FFF2-40B4-BE49-F238E27FC236}">
                <a16:creationId xmlns:a16="http://schemas.microsoft.com/office/drawing/2014/main" id="{C6718BA2-45AF-49C7-BC7F-084F4FFE5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r="10333" b="-2"/>
          <a:stretch/>
        </p:blipFill>
        <p:spPr bwMode="auto"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mage result for cobalt mining">
            <a:extLst>
              <a:ext uri="{FF2B5EF4-FFF2-40B4-BE49-F238E27FC236}">
                <a16:creationId xmlns:a16="http://schemas.microsoft.com/office/drawing/2014/main" id="{A1510448-5CD2-436B-A8B7-E70EE761A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r="12600" b="2"/>
          <a:stretch/>
        </p:blipFill>
        <p:spPr bwMode="auto"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Image result for lbpsight">
            <a:extLst>
              <a:ext uri="{FF2B5EF4-FFF2-40B4-BE49-F238E27FC236}">
                <a16:creationId xmlns:a16="http://schemas.microsoft.com/office/drawing/2014/main" id="{4277D4F0-489A-4C12-B7E6-0FA3B1A8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6133425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1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volatility resources">
            <a:extLst>
              <a:ext uri="{FF2B5EF4-FFF2-40B4-BE49-F238E27FC236}">
                <a16:creationId xmlns:a16="http://schemas.microsoft.com/office/drawing/2014/main" id="{DB8208D3-211E-496F-8D36-21B778AE0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4" r="-2" b="708"/>
          <a:stretch/>
        </p:blipFill>
        <p:spPr bwMode="auto">
          <a:xfrm>
            <a:off x="4883025" y="10"/>
            <a:ext cx="7308975" cy="3364982"/>
          </a:xfrm>
          <a:custGeom>
            <a:avLst/>
            <a:gdLst>
              <a:gd name="connsiteX0" fmla="*/ 0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1210305 w 7308975"/>
              <a:gd name="connsiteY3" fmla="*/ 3364992 h 3364992"/>
              <a:gd name="connsiteX4" fmla="*/ 1192705 w 7308975"/>
              <a:gd name="connsiteY4" fmla="*/ 2943200 h 3364992"/>
              <a:gd name="connsiteX5" fmla="*/ 62981 w 7308975"/>
              <a:gd name="connsiteY5" fmla="*/ 69271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9944444-9B46-4BCF-A95B-7A2C8C6C2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560"/>
          <a:stretch/>
        </p:blipFill>
        <p:spPr>
          <a:xfrm>
            <a:off x="4883025" y="3493008"/>
            <a:ext cx="7308975" cy="3364992"/>
          </a:xfrm>
          <a:custGeom>
            <a:avLst/>
            <a:gdLst>
              <a:gd name="connsiteX0" fmla="*/ 1210305 w 7308975"/>
              <a:gd name="connsiteY0" fmla="*/ 0 h 3364992"/>
              <a:gd name="connsiteX1" fmla="*/ 7308975 w 7308975"/>
              <a:gd name="connsiteY1" fmla="*/ 0 h 3364992"/>
              <a:gd name="connsiteX2" fmla="*/ 7308975 w 7308975"/>
              <a:gd name="connsiteY2" fmla="*/ 3364992 h 3364992"/>
              <a:gd name="connsiteX3" fmla="*/ 0 w 7308975"/>
              <a:gd name="connsiteY3" fmla="*/ 3364992 h 3364992"/>
              <a:gd name="connsiteX4" fmla="*/ 62981 w 7308975"/>
              <a:gd name="connsiteY4" fmla="*/ 3295722 h 3364992"/>
              <a:gd name="connsiteX5" fmla="*/ 1192705 w 7308975"/>
              <a:gd name="connsiteY5" fmla="*/ 421793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581115-6C3F-4B47-8CD9-342DF810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nl-NL" sz="3400" dirty="0"/>
              <a:t>Bedrijfsresultaat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78FFD6-D876-4538-A93F-E483B2522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nl-NL" sz="2000" dirty="0"/>
              <a:t>Prijsvolatiliteit</a:t>
            </a:r>
          </a:p>
          <a:p>
            <a:r>
              <a:rPr lang="nl-NL" sz="2000" dirty="0"/>
              <a:t>Ook afhankelijk van risicofactoren uit korte termijn leveringszekerheid zoals: instabiel bestuur, export-restricties, concentratie van grondstofwinning.</a:t>
            </a:r>
          </a:p>
          <a:p>
            <a:endParaRPr lang="nl-NL" sz="2000" dirty="0"/>
          </a:p>
        </p:txBody>
      </p:sp>
      <p:pic>
        <p:nvPicPr>
          <p:cNvPr id="12" name="Picture 18" descr="Image result for lbpsight">
            <a:extLst>
              <a:ext uri="{FF2B5EF4-FFF2-40B4-BE49-F238E27FC236}">
                <a16:creationId xmlns:a16="http://schemas.microsoft.com/office/drawing/2014/main" id="{5551BB72-8F91-49D3-AF1F-4FCE584A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6133425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8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65C8A-9D70-490C-B9DC-23BD9D5B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Meer inzicht en controle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6EE5F8C-D1E6-4ED1-9883-58B75B3837C2}"/>
              </a:ext>
            </a:extLst>
          </p:cNvPr>
          <p:cNvSpPr txBox="1">
            <a:spLocks/>
          </p:cNvSpPr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Grondstoffen</a:t>
            </a:r>
            <a:r>
              <a:rPr lang="en-US" sz="1400" dirty="0"/>
              <a:t> </a:t>
            </a:r>
            <a:r>
              <a:rPr lang="en-US" sz="1400" dirty="0" err="1"/>
              <a:t>studie</a:t>
            </a:r>
            <a:r>
              <a:rPr lang="en-US" sz="1400" dirty="0"/>
              <a:t> EZ</a:t>
            </a:r>
          </a:p>
          <a:p>
            <a:pPr lvl="1"/>
            <a:r>
              <a:rPr lang="en-US" sz="1400" dirty="0"/>
              <a:t>Consortium TNO </a:t>
            </a:r>
            <a:r>
              <a:rPr lang="en-US" sz="1400" dirty="0" err="1"/>
              <a:t>i.o.v</a:t>
            </a:r>
            <a:r>
              <a:rPr lang="en-US" sz="1400" dirty="0"/>
              <a:t>. EZ </a:t>
            </a:r>
            <a:r>
              <a:rPr lang="en-US" sz="1400" dirty="0" err="1"/>
              <a:t>onderzoek</a:t>
            </a:r>
            <a:r>
              <a:rPr lang="en-US" sz="1400" dirty="0"/>
              <a:t> </a:t>
            </a:r>
            <a:r>
              <a:rPr lang="en-US" sz="1400" dirty="0" err="1"/>
              <a:t>naar</a:t>
            </a:r>
            <a:r>
              <a:rPr lang="en-US" sz="1400" dirty="0"/>
              <a:t> 64 </a:t>
            </a:r>
            <a:r>
              <a:rPr lang="en-US" sz="1400" dirty="0" err="1"/>
              <a:t>grondstoffen</a:t>
            </a:r>
            <a:endParaRPr lang="en-US" sz="1400" dirty="0"/>
          </a:p>
          <a:p>
            <a:pPr lvl="1"/>
            <a:endParaRPr lang="en-US" sz="1400" dirty="0"/>
          </a:p>
          <a:p>
            <a:r>
              <a:rPr lang="en-US" sz="1400" dirty="0" err="1"/>
              <a:t>Ontstaan</a:t>
            </a:r>
            <a:r>
              <a:rPr lang="en-US" sz="1400" dirty="0"/>
              <a:t> </a:t>
            </a:r>
            <a:r>
              <a:rPr lang="en-US" sz="1400" dirty="0" err="1"/>
              <a:t>Grondstofscanner</a:t>
            </a:r>
            <a:endParaRPr lang="en-US" sz="1400" dirty="0"/>
          </a:p>
          <a:p>
            <a:pPr lvl="1"/>
            <a:r>
              <a:rPr lang="en-US" sz="1400" dirty="0" err="1"/>
              <a:t>Ondernemers</a:t>
            </a:r>
            <a:r>
              <a:rPr lang="en-US" sz="1400" dirty="0"/>
              <a:t> </a:t>
            </a:r>
            <a:r>
              <a:rPr lang="en-US" sz="1400" dirty="0" err="1"/>
              <a:t>helpen</a:t>
            </a:r>
            <a:r>
              <a:rPr lang="en-US" sz="1400" dirty="0"/>
              <a:t> met </a:t>
            </a:r>
            <a:r>
              <a:rPr lang="en-US" sz="1400" dirty="0" err="1"/>
              <a:t>bewustwording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toekomstbestendigheid</a:t>
            </a:r>
            <a:r>
              <a:rPr lang="en-US" sz="1400" dirty="0"/>
              <a:t>;</a:t>
            </a:r>
          </a:p>
          <a:p>
            <a:pPr lvl="1"/>
            <a:r>
              <a:rPr lang="en-US" sz="1400" dirty="0" err="1"/>
              <a:t>Praktische</a:t>
            </a:r>
            <a:r>
              <a:rPr lang="en-US" sz="1400" dirty="0"/>
              <a:t> </a:t>
            </a:r>
            <a:r>
              <a:rPr lang="en-US" sz="1400" dirty="0" err="1"/>
              <a:t>inslag</a:t>
            </a:r>
            <a:r>
              <a:rPr lang="en-US" sz="1400" dirty="0"/>
              <a:t> om </a:t>
            </a:r>
            <a:r>
              <a:rPr lang="en-US" sz="1400" dirty="0" err="1"/>
              <a:t>snel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overzicht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krijgen</a:t>
            </a:r>
            <a:endParaRPr lang="en-US" sz="1400" dirty="0"/>
          </a:p>
          <a:p>
            <a:pPr marL="457200" lvl="1" indent="0">
              <a:buNone/>
            </a:pP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https://www.rijksoverheid.nl/documenten/rapporten/2015/12/11/materialen-in-de-nederlandse-economie</a:t>
            </a:r>
            <a:endParaRPr lang="en-US" sz="1400" dirty="0"/>
          </a:p>
        </p:txBody>
      </p:sp>
      <p:pic>
        <p:nvPicPr>
          <p:cNvPr id="8196" name="Picture 4" descr="Image result for data">
            <a:extLst>
              <a:ext uri="{FF2B5EF4-FFF2-40B4-BE49-F238E27FC236}">
                <a16:creationId xmlns:a16="http://schemas.microsoft.com/office/drawing/2014/main" id="{18712736-8C30-4E2E-BC33-33FF65841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4" r="18746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Image result for lbpsight">
            <a:extLst>
              <a:ext uri="{FF2B5EF4-FFF2-40B4-BE49-F238E27FC236}">
                <a16:creationId xmlns:a16="http://schemas.microsoft.com/office/drawing/2014/main" id="{56F84ED8-7457-4852-9FC8-CC81D036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6133425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0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9E46C-5782-4722-B57A-CF9D9EB9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eraan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78A5AE-F5D4-4A6F-B508-E8E57E8C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 </a:t>
            </a:r>
            <a:r>
              <a:rPr lang="en-US" dirty="0" err="1"/>
              <a:t>gaan</a:t>
            </a:r>
            <a:r>
              <a:rPr lang="en-US" dirty="0"/>
              <a:t> met de </a:t>
            </a:r>
            <a:r>
              <a:rPr lang="en-US" dirty="0" err="1">
                <a:hlinkClick r:id="rId2"/>
              </a:rPr>
              <a:t>grondstoffenscanner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A00108-9214-454D-A0E0-41612A5A0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36180"/>
            <a:ext cx="8151796" cy="3675719"/>
          </a:xfrm>
          <a:prstGeom prst="rect">
            <a:avLst/>
          </a:prstGeom>
        </p:spPr>
      </p:pic>
      <p:pic>
        <p:nvPicPr>
          <p:cNvPr id="5" name="Picture 18" descr="Image result for lbpsight">
            <a:extLst>
              <a:ext uri="{FF2B5EF4-FFF2-40B4-BE49-F238E27FC236}">
                <a16:creationId xmlns:a16="http://schemas.microsoft.com/office/drawing/2014/main" id="{0D5BC937-D12B-4D86-94F3-B6EBD2DC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53" y="5952450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0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C3427-45BF-4DB5-ABA0-024CB715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Inzicht in je 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A333AE-9081-4F19-B360-B9D3EE9D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4869" cy="4351338"/>
          </a:xfrm>
        </p:spPr>
        <p:txBody>
          <a:bodyPr/>
          <a:lstStyle/>
          <a:p>
            <a:r>
              <a:rPr lang="nl-NL" dirty="0"/>
              <a:t>Zoeken op sector, productgroep of grondstof</a:t>
            </a:r>
          </a:p>
          <a:p>
            <a:r>
              <a:rPr lang="nl-NL" dirty="0"/>
              <a:t>Meerdere selecties mogelijk</a:t>
            </a:r>
          </a:p>
          <a:p>
            <a:r>
              <a:rPr lang="nl-NL" dirty="0"/>
              <a:t>Samenstelling van kritieke grondstoffen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91FF17-228E-47C7-8B71-00005A1E9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39" y="843818"/>
            <a:ext cx="3331812" cy="5733683"/>
          </a:xfrm>
          <a:prstGeom prst="rect">
            <a:avLst/>
          </a:prstGeom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2D76175B-1587-4946-8084-570D6B7C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370" y="280499"/>
            <a:ext cx="627185" cy="6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tor icon">
            <a:extLst>
              <a:ext uri="{FF2B5EF4-FFF2-40B4-BE49-F238E27FC236}">
                <a16:creationId xmlns:a16="http://schemas.microsoft.com/office/drawing/2014/main" id="{D9B7A2EB-C4C5-4C66-B833-DD6EC68E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185" y="276347"/>
            <a:ext cx="627185" cy="6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RI icon">
            <a:extLst>
              <a:ext uri="{FF2B5EF4-FFF2-40B4-BE49-F238E27FC236}">
                <a16:creationId xmlns:a16="http://schemas.microsoft.com/office/drawing/2014/main" id="{A5484AA6-F78A-4A0F-B7E3-00DE1763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093" y="276347"/>
            <a:ext cx="627185" cy="6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teel construction icon">
            <a:extLst>
              <a:ext uri="{FF2B5EF4-FFF2-40B4-BE49-F238E27FC236}">
                <a16:creationId xmlns:a16="http://schemas.microsoft.com/office/drawing/2014/main" id="{8F53A583-C20B-4D68-A4F4-01DEF5FB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32" y="396098"/>
            <a:ext cx="434304" cy="4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mage result for lbpsight">
            <a:extLst>
              <a:ext uri="{FF2B5EF4-FFF2-40B4-BE49-F238E27FC236}">
                <a16:creationId xmlns:a16="http://schemas.microsoft.com/office/drawing/2014/main" id="{D75B3DD3-3B3C-400A-9EDE-95115CBF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6133425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3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2AE67-CE05-429F-8D7E-2026CD90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53" y="494079"/>
            <a:ext cx="10515600" cy="1325563"/>
          </a:xfrm>
        </p:spPr>
        <p:txBody>
          <a:bodyPr/>
          <a:lstStyle/>
          <a:p>
            <a:r>
              <a:rPr lang="nl-NL" dirty="0"/>
              <a:t>Inzicht in je grondstoffen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FC13D2-FD46-4B9D-B962-7CE8AA6E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" y="2081914"/>
            <a:ext cx="11805139" cy="4515667"/>
          </a:xfrm>
          <a:prstGeom prst="rect">
            <a:avLst/>
          </a:prstGeom>
        </p:spPr>
      </p:pic>
      <p:pic>
        <p:nvPicPr>
          <p:cNvPr id="4" name="Picture 18" descr="Image result for lbpsight">
            <a:extLst>
              <a:ext uri="{FF2B5EF4-FFF2-40B4-BE49-F238E27FC236}">
                <a16:creationId xmlns:a16="http://schemas.microsoft.com/office/drawing/2014/main" id="{155E8AA3-3AE8-4107-87DB-E6B3B190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423" y="6004471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6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833B6-C5E2-417B-B435-09461612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Handelingsperspectieven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786AAA-12BC-4CB4-B7B4-D7378F5A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Grofweg 3 lijnen</a:t>
            </a:r>
          </a:p>
          <a:p>
            <a:pPr marL="457200" lvl="1" indent="0">
              <a:buNone/>
            </a:pPr>
            <a:r>
              <a:rPr lang="nl-NL" sz="2000" dirty="0"/>
              <a:t>andere </a:t>
            </a:r>
            <a:r>
              <a:rPr lang="nl-NL" sz="2000" dirty="0" err="1"/>
              <a:t>supply</a:t>
            </a:r>
            <a:endParaRPr lang="nl-NL" sz="2000" dirty="0"/>
          </a:p>
          <a:p>
            <a:pPr marL="457200" lvl="1" indent="0">
              <a:buNone/>
            </a:pPr>
            <a:r>
              <a:rPr lang="nl-NL" sz="2000" dirty="0"/>
              <a:t>betere </a:t>
            </a:r>
            <a:r>
              <a:rPr lang="nl-NL" sz="2000" dirty="0" err="1"/>
              <a:t>supply</a:t>
            </a:r>
            <a:r>
              <a:rPr lang="nl-NL" sz="2000" dirty="0"/>
              <a:t> en </a:t>
            </a:r>
          </a:p>
          <a:p>
            <a:pPr marL="457200" lvl="1" indent="0">
              <a:buNone/>
            </a:pPr>
            <a:r>
              <a:rPr lang="nl-NL" sz="2000" dirty="0"/>
              <a:t>minder verbruik</a:t>
            </a:r>
          </a:p>
          <a:p>
            <a:r>
              <a:rPr lang="nl-NL" sz="2400" dirty="0"/>
              <a:t>Substitutie (andere </a:t>
            </a:r>
            <a:r>
              <a:rPr lang="nl-NL" sz="2400" dirty="0" err="1"/>
              <a:t>supply</a:t>
            </a:r>
            <a:r>
              <a:rPr lang="nl-NL" sz="2400" dirty="0"/>
              <a:t>)</a:t>
            </a:r>
          </a:p>
          <a:p>
            <a:r>
              <a:rPr lang="nl-NL" sz="2400" dirty="0"/>
              <a:t>Netwerk van leveranciers (betere </a:t>
            </a:r>
            <a:r>
              <a:rPr lang="nl-NL" sz="2400" dirty="0" err="1"/>
              <a:t>supply</a:t>
            </a:r>
            <a:r>
              <a:rPr lang="nl-NL" sz="2400" dirty="0"/>
              <a:t>)</a:t>
            </a:r>
          </a:p>
          <a:p>
            <a:r>
              <a:rPr lang="nl-NL" sz="2400" dirty="0" err="1"/>
              <a:t>Refurbishment</a:t>
            </a:r>
            <a:r>
              <a:rPr lang="nl-NL" sz="2400" dirty="0"/>
              <a:t> en reparatie (minder verbruik)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Gewenste actie afhankelijk van de risico’s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4E8D53-C698-4000-8677-4D24F52D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104" y="1192404"/>
            <a:ext cx="3552176" cy="5021432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84CA9743-3801-43CF-B00C-DCCFB3645537}"/>
              </a:ext>
            </a:extLst>
          </p:cNvPr>
          <p:cNvSpPr/>
          <p:nvPr/>
        </p:nvSpPr>
        <p:spPr>
          <a:xfrm>
            <a:off x="9070522" y="5029200"/>
            <a:ext cx="351064" cy="220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E55004A8-04F2-4FCA-99EC-708E10C37516}"/>
              </a:ext>
            </a:extLst>
          </p:cNvPr>
          <p:cNvSpPr/>
          <p:nvPr/>
        </p:nvSpPr>
        <p:spPr>
          <a:xfrm>
            <a:off x="9073344" y="5282631"/>
            <a:ext cx="351064" cy="220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Image result for nanotechnologie">
            <a:extLst>
              <a:ext uri="{FF2B5EF4-FFF2-40B4-BE49-F238E27FC236}">
                <a16:creationId xmlns:a16="http://schemas.microsoft.com/office/drawing/2014/main" id="{28D18E7E-8B39-41E1-B927-795A72E5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30" y="2952750"/>
            <a:ext cx="1428750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twork">
            <a:extLst>
              <a:ext uri="{FF2B5EF4-FFF2-40B4-BE49-F238E27FC236}">
                <a16:creationId xmlns:a16="http://schemas.microsoft.com/office/drawing/2014/main" id="{CDF4E52F-5334-4AB0-B743-3545E9C9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77" y="3429000"/>
            <a:ext cx="1431352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epair">
            <a:extLst>
              <a:ext uri="{FF2B5EF4-FFF2-40B4-BE49-F238E27FC236}">
                <a16:creationId xmlns:a16="http://schemas.microsoft.com/office/drawing/2014/main" id="{48BEFD45-8759-4CBB-837F-416F6C28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53" y="4001294"/>
            <a:ext cx="1505081" cy="8888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Image result for lbpsight">
            <a:extLst>
              <a:ext uri="{FF2B5EF4-FFF2-40B4-BE49-F238E27FC236}">
                <a16:creationId xmlns:a16="http://schemas.microsoft.com/office/drawing/2014/main" id="{82205246-19A9-425C-951F-C1CDB7D3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6133425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upply chain network icon">
            <a:extLst>
              <a:ext uri="{FF2B5EF4-FFF2-40B4-BE49-F238E27FC236}">
                <a16:creationId xmlns:a16="http://schemas.microsoft.com/office/drawing/2014/main" id="{7EFE128A-EFC0-4F69-9407-A5C3DAF9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4" y="2473779"/>
            <a:ext cx="487135" cy="4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ubstitute icon">
            <a:extLst>
              <a:ext uri="{FF2B5EF4-FFF2-40B4-BE49-F238E27FC236}">
                <a16:creationId xmlns:a16="http://schemas.microsoft.com/office/drawing/2014/main" id="{A3C83446-807F-4E35-91EA-2F121936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09" y="2196193"/>
            <a:ext cx="320289" cy="3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reuse icon">
            <a:extLst>
              <a:ext uri="{FF2B5EF4-FFF2-40B4-BE49-F238E27FC236}">
                <a16:creationId xmlns:a16="http://schemas.microsoft.com/office/drawing/2014/main" id="{8725A53C-8A83-43ED-87D0-FB36F11F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82" y="2921636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8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19441-0574-4911-B9D4-F16B2A91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D901C5-147F-4523-8509-526DA4CA1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nl-NL" sz="1800" dirty="0"/>
              <a:t>Reële bedrijfsrisico’s in 3 categorieën:</a:t>
            </a:r>
          </a:p>
          <a:p>
            <a:pPr marL="457200" lvl="1" indent="0">
              <a:buNone/>
            </a:pPr>
            <a:r>
              <a:rPr lang="nl-NL" sz="1800" dirty="0"/>
              <a:t>    Lange- en </a:t>
            </a:r>
            <a:r>
              <a:rPr lang="nl-NL" sz="1800" dirty="0" err="1"/>
              <a:t>kortetermijnsleveringszekerheid</a:t>
            </a:r>
            <a:endParaRPr lang="nl-NL" sz="1800" dirty="0"/>
          </a:p>
          <a:p>
            <a:pPr marL="457200" lvl="1" indent="0">
              <a:buNone/>
            </a:pPr>
            <a:r>
              <a:rPr lang="nl-NL" sz="1800" dirty="0"/>
              <a:t>    Imagoschade</a:t>
            </a:r>
          </a:p>
          <a:p>
            <a:pPr marL="457200" lvl="1" indent="0">
              <a:buNone/>
            </a:pPr>
            <a:r>
              <a:rPr lang="nl-NL" sz="1800" dirty="0"/>
              <a:t>    Onzeker bedrijfsresultaat</a:t>
            </a:r>
          </a:p>
          <a:p>
            <a:r>
              <a:rPr lang="nl-NL" sz="1800" dirty="0"/>
              <a:t>Met de grondstoffenscanner inzicht in 64 grondstoffen</a:t>
            </a:r>
          </a:p>
          <a:p>
            <a:r>
              <a:rPr lang="nl-NL" sz="1800" dirty="0"/>
              <a:t>Handelingsperspectieven in 3 smaken:</a:t>
            </a:r>
          </a:p>
          <a:p>
            <a:pPr marL="457200" lvl="1" indent="0">
              <a:buNone/>
            </a:pPr>
            <a:r>
              <a:rPr lang="nl-NL" sz="1800" dirty="0"/>
              <a:t>  Andere </a:t>
            </a:r>
            <a:r>
              <a:rPr lang="nl-NL" sz="1800" dirty="0" err="1"/>
              <a:t>supply</a:t>
            </a:r>
            <a:endParaRPr lang="nl-NL" sz="1800" dirty="0"/>
          </a:p>
          <a:p>
            <a:pPr marL="457200" lvl="1" indent="0">
              <a:buNone/>
            </a:pPr>
            <a:r>
              <a:rPr lang="nl-NL" sz="1800" dirty="0"/>
              <a:t>  Betere </a:t>
            </a:r>
            <a:r>
              <a:rPr lang="nl-NL" sz="1800" dirty="0" err="1"/>
              <a:t>supply</a:t>
            </a:r>
            <a:r>
              <a:rPr lang="nl-NL" sz="1800" dirty="0"/>
              <a:t> en </a:t>
            </a:r>
          </a:p>
          <a:p>
            <a:pPr marL="457200" lvl="1" indent="0">
              <a:buNone/>
            </a:pPr>
            <a:r>
              <a:rPr lang="nl-NL" sz="1800" dirty="0"/>
              <a:t>  Minder verbruik</a:t>
            </a:r>
          </a:p>
          <a:p>
            <a:endParaRPr lang="nl-NL" sz="1800" dirty="0"/>
          </a:p>
        </p:txBody>
      </p:sp>
      <p:pic>
        <p:nvPicPr>
          <p:cNvPr id="4" name="Picture 4" descr="Image result for production metal">
            <a:extLst>
              <a:ext uri="{FF2B5EF4-FFF2-40B4-BE49-F238E27FC236}">
                <a16:creationId xmlns:a16="http://schemas.microsoft.com/office/drawing/2014/main" id="{95AD1BCB-8C91-43F6-B3F8-D5E486013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21985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68717DC-5691-4A82-8672-03D736451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08" y="2823971"/>
            <a:ext cx="357117" cy="100378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53BBADC3-409A-4BD0-9F05-703C8DA4F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95" y="4908884"/>
            <a:ext cx="380620" cy="789787"/>
          </a:xfrm>
          <a:prstGeom prst="rect">
            <a:avLst/>
          </a:prstGeom>
        </p:spPr>
      </p:pic>
      <p:pic>
        <p:nvPicPr>
          <p:cNvPr id="30" name="Picture 18" descr="Image result for lbpsight">
            <a:extLst>
              <a:ext uri="{FF2B5EF4-FFF2-40B4-BE49-F238E27FC236}">
                <a16:creationId xmlns:a16="http://schemas.microsoft.com/office/drawing/2014/main" id="{A9B8422B-9CAD-4A84-8F6D-200FB564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6133425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B7A8-B33D-439F-8BE3-1A91E8C7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4578638"/>
            <a:ext cx="3649703" cy="1714500"/>
          </a:xfrm>
        </p:spPr>
        <p:txBody>
          <a:bodyPr>
            <a:normAutofit/>
          </a:bodyPr>
          <a:lstStyle/>
          <a:p>
            <a:r>
              <a:rPr lang="nl-NL" sz="3200" dirty="0"/>
              <a:t>Verdere vragen? Neem contact met ons op!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953F554-2BDC-44B9-8183-97522256D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r="23613" b="-3"/>
          <a:stretch/>
        </p:blipFill>
        <p:spPr>
          <a:xfrm>
            <a:off x="704087" y="370320"/>
            <a:ext cx="3649704" cy="40510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8D1893-F050-4D87-BB4D-9A995C248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"/>
          <a:stretch/>
        </p:blipFill>
        <p:spPr>
          <a:xfrm>
            <a:off x="4639540" y="370320"/>
            <a:ext cx="6848371" cy="4051011"/>
          </a:xfrm>
          <a:prstGeom prst="rect">
            <a:avLst/>
          </a:prstGeom>
        </p:spPr>
      </p:pic>
      <p:pic>
        <p:nvPicPr>
          <p:cNvPr id="10" name="Picture 18" descr="Image result for lbpsight">
            <a:extLst>
              <a:ext uri="{FF2B5EF4-FFF2-40B4-BE49-F238E27FC236}">
                <a16:creationId xmlns:a16="http://schemas.microsoft.com/office/drawing/2014/main" id="{753FAAC4-6D45-45D9-B033-4D4B54EC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70" y="4710968"/>
            <a:ext cx="6371264" cy="17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1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Image result for kritieke grondstoffen">
            <a:extLst>
              <a:ext uri="{FF2B5EF4-FFF2-40B4-BE49-F238E27FC236}">
                <a16:creationId xmlns:a16="http://schemas.microsoft.com/office/drawing/2014/main" id="{3214AED2-0383-4CC6-997B-A546646F9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5" r="-3" b="21264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mining">
            <a:extLst>
              <a:ext uri="{FF2B5EF4-FFF2-40B4-BE49-F238E27FC236}">
                <a16:creationId xmlns:a16="http://schemas.microsoft.com/office/drawing/2014/main" id="{EF6CC73E-5D9B-4872-8CF6-CCC665A2E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" b="24959"/>
          <a:stretch/>
        </p:blipFill>
        <p:spPr bwMode="auto"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etal industry">
            <a:extLst>
              <a:ext uri="{FF2B5EF4-FFF2-40B4-BE49-F238E27FC236}">
                <a16:creationId xmlns:a16="http://schemas.microsoft.com/office/drawing/2014/main" id="{479F321D-D195-4BB7-904F-D9E8BB91C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 b="3701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A1E096-BAEC-40DB-81D5-0CA36605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Hoe afhankelijk ben jij van kritieke grondstoffen?</a:t>
            </a:r>
            <a:br>
              <a:rPr lang="en-US" sz="2800">
                <a:solidFill>
                  <a:srgbClr val="000000"/>
                </a:solidFill>
              </a:rPr>
            </a:b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92CC5F-CA0A-4436-98D3-85677F87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Wat </a:t>
            </a:r>
            <a:r>
              <a:rPr lang="en-US" sz="2000" dirty="0" err="1">
                <a:solidFill>
                  <a:srgbClr val="000000"/>
                </a:solidFill>
              </a:rPr>
              <a:t>zijn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kritieke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grondstoffen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Waar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komen</a:t>
            </a:r>
            <a:r>
              <a:rPr lang="en-US" sz="2000" dirty="0">
                <a:solidFill>
                  <a:srgbClr val="000000"/>
                </a:solidFill>
              </a:rPr>
              <a:t> we ze </a:t>
            </a:r>
            <a:r>
              <a:rPr lang="en-US" sz="2000" dirty="0" err="1">
                <a:solidFill>
                  <a:srgbClr val="000000"/>
                </a:solidFill>
              </a:rPr>
              <a:t>tegen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Hoe </a:t>
            </a:r>
            <a:r>
              <a:rPr lang="en-US" sz="2000" dirty="0" err="1">
                <a:solidFill>
                  <a:srgbClr val="000000"/>
                </a:solidFill>
              </a:rPr>
              <a:t>zijn</a:t>
            </a:r>
            <a:r>
              <a:rPr lang="en-US" sz="2000" dirty="0">
                <a:solidFill>
                  <a:srgbClr val="000000"/>
                </a:solidFill>
              </a:rPr>
              <a:t> ze </a:t>
            </a:r>
            <a:r>
              <a:rPr lang="en-US" sz="2000" dirty="0" err="1">
                <a:solidFill>
                  <a:srgbClr val="000000"/>
                </a:solidFill>
              </a:rPr>
              <a:t>voor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mij</a:t>
            </a:r>
            <a:r>
              <a:rPr lang="en-US" sz="2000" dirty="0">
                <a:solidFill>
                  <a:srgbClr val="000000"/>
                </a:solidFill>
              </a:rPr>
              <a:t> relevant?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Lange </a:t>
            </a:r>
            <a:r>
              <a:rPr lang="en-US" sz="2000" dirty="0" err="1">
                <a:solidFill>
                  <a:srgbClr val="000000"/>
                </a:solidFill>
              </a:rPr>
              <a:t>termijnsleveringszekerheid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Korte </a:t>
            </a:r>
            <a:r>
              <a:rPr lang="en-US" sz="2000" dirty="0" err="1">
                <a:solidFill>
                  <a:srgbClr val="000000"/>
                </a:solidFill>
              </a:rPr>
              <a:t>termijns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leveringszekerheid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 err="1">
                <a:solidFill>
                  <a:srgbClr val="000000"/>
                </a:solidFill>
              </a:rPr>
              <a:t>Imagoschade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2000" dirty="0" err="1">
                <a:solidFill>
                  <a:srgbClr val="000000"/>
                </a:solidFill>
              </a:rPr>
              <a:t>Bedrijfsresultaat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Wat </a:t>
            </a:r>
            <a:r>
              <a:rPr lang="en-US" sz="2000" dirty="0" err="1">
                <a:solidFill>
                  <a:srgbClr val="000000"/>
                </a:solidFill>
              </a:rPr>
              <a:t>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eraan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doen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7" name="Picture 18" descr="Image result for lbpsight">
            <a:extLst>
              <a:ext uri="{FF2B5EF4-FFF2-40B4-BE49-F238E27FC236}">
                <a16:creationId xmlns:a16="http://schemas.microsoft.com/office/drawing/2014/main" id="{7B9BFBAE-AA4A-4537-8A2E-CF32B1D8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5" y="6044575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0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rare earth metals">
            <a:extLst>
              <a:ext uri="{FF2B5EF4-FFF2-40B4-BE49-F238E27FC236}">
                <a16:creationId xmlns:a16="http://schemas.microsoft.com/office/drawing/2014/main" id="{452663EC-E23F-451E-B340-1ACF7B024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 r="-2" b="-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ining">
            <a:extLst>
              <a:ext uri="{FF2B5EF4-FFF2-40B4-BE49-F238E27FC236}">
                <a16:creationId xmlns:a16="http://schemas.microsoft.com/office/drawing/2014/main" id="{BEE12580-2FEA-4AB8-81DA-3850254EE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" r="-1" b="2495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A00D19-740F-4BC1-BCB1-E46A45A0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000000"/>
                </a:solidFill>
              </a:rPr>
              <a:t>Wat zijn kritieke grondstoffen?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88A47-DC8B-479B-B8E9-37B48446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 fontScale="85000" lnSpcReduction="20000"/>
          </a:bodyPr>
          <a:lstStyle/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r>
              <a:rPr lang="nl-NL" sz="2000" dirty="0">
                <a:solidFill>
                  <a:srgbClr val="000000"/>
                </a:solidFill>
              </a:rPr>
              <a:t>Geen definitie, dan maar zelf:</a:t>
            </a:r>
            <a:br>
              <a:rPr lang="nl-NL" sz="2000" dirty="0">
                <a:solidFill>
                  <a:srgbClr val="000000"/>
                </a:solidFill>
              </a:rPr>
            </a:br>
            <a:r>
              <a:rPr lang="nl-NL" sz="2000" dirty="0">
                <a:solidFill>
                  <a:srgbClr val="000000"/>
                </a:solidFill>
              </a:rPr>
              <a:t>“Grondstoffen met een belangrijke functie met een beperkte of bemoeilijkte beschikbaarheid”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r>
              <a:rPr lang="nl-NL" sz="2000" dirty="0">
                <a:solidFill>
                  <a:srgbClr val="000000"/>
                </a:solidFill>
              </a:rPr>
              <a:t>Beperkte en bemoeilijkte beschikbaarheid door verschillende redenen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r>
              <a:rPr lang="nl-NL" sz="2000" dirty="0">
                <a:solidFill>
                  <a:srgbClr val="000000"/>
                </a:solidFill>
              </a:rPr>
              <a:t>Kritieke grondstoffen zijn anders dan kritische grondstoffen</a:t>
            </a:r>
          </a:p>
          <a:p>
            <a:r>
              <a:rPr lang="nl-NL" sz="2000" dirty="0">
                <a:solidFill>
                  <a:srgbClr val="000000"/>
                </a:solidFill>
              </a:rPr>
              <a:t>Grondstoffen mogen wel wat kritischer zijn… 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14" name="Picture 18" descr="Image result for lbpsight">
            <a:extLst>
              <a:ext uri="{FF2B5EF4-FFF2-40B4-BE49-F238E27FC236}">
                <a16:creationId xmlns:a16="http://schemas.microsoft.com/office/drawing/2014/main" id="{72141B97-3567-4151-8927-FEC20194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5" y="6044575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1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D79AEDF-496A-438A-96E4-A4DCB630032D}"/>
              </a:ext>
            </a:extLst>
          </p:cNvPr>
          <p:cNvSpPr/>
          <p:nvPr/>
        </p:nvSpPr>
        <p:spPr>
          <a:xfrm>
            <a:off x="-82193" y="-113016"/>
            <a:ext cx="12274193" cy="6971016"/>
          </a:xfrm>
          <a:prstGeom prst="rect">
            <a:avLst/>
          </a:prstGeom>
          <a:solidFill>
            <a:srgbClr val="BCE4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0D116-A4BF-446D-88FE-0D935FE1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komen we ze tegen?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8BBF48-45C4-42F4-9C64-0DD9B4D1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938" y="1825625"/>
            <a:ext cx="4947862" cy="4503256"/>
          </a:xfrm>
        </p:spPr>
        <p:txBody>
          <a:bodyPr/>
          <a:lstStyle/>
          <a:p>
            <a:r>
              <a:rPr lang="nl-NL" dirty="0"/>
              <a:t>Talrijke hoogwaardige producten</a:t>
            </a:r>
          </a:p>
          <a:p>
            <a:r>
              <a:rPr lang="nl-NL" dirty="0"/>
              <a:t>Van vervoersmiddelen (vliegtuigen en (elektrische) auto’s tot LED verlichting</a:t>
            </a:r>
          </a:p>
          <a:p>
            <a:r>
              <a:rPr lang="nl-NL" dirty="0"/>
              <a:t>Vaak in kleine hoeveelheden maar onmisbaar</a:t>
            </a:r>
          </a:p>
        </p:txBody>
      </p:sp>
      <p:pic>
        <p:nvPicPr>
          <p:cNvPr id="5122" name="Picture 2" descr="Image result for rare element scarcity">
            <a:extLst>
              <a:ext uri="{FF2B5EF4-FFF2-40B4-BE49-F238E27FC236}">
                <a16:creationId xmlns:a16="http://schemas.microsoft.com/office/drawing/2014/main" id="{EB210322-DBB7-42BB-BE80-A8F9415E8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/>
          <a:stretch/>
        </p:blipFill>
        <p:spPr bwMode="auto">
          <a:xfrm>
            <a:off x="386137" y="1435999"/>
            <a:ext cx="6019800" cy="54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Image result for lbpsight">
            <a:extLst>
              <a:ext uri="{FF2B5EF4-FFF2-40B4-BE49-F238E27FC236}">
                <a16:creationId xmlns:a16="http://schemas.microsoft.com/office/drawing/2014/main" id="{167E9BA5-B216-4DD4-BE5A-2498DCE9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719" y="6044211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0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ow long will it last">
            <a:extLst>
              <a:ext uri="{FF2B5EF4-FFF2-40B4-BE49-F238E27FC236}">
                <a16:creationId xmlns:a16="http://schemas.microsoft.com/office/drawing/2014/main" id="{59B1F173-C392-4F62-90F9-219B0AB8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2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ircular economy">
            <a:extLst>
              <a:ext uri="{FF2B5EF4-FFF2-40B4-BE49-F238E27FC236}">
                <a16:creationId xmlns:a16="http://schemas.microsoft.com/office/drawing/2014/main" id="{B66CAF75-3DB9-4EDC-8223-DE3BAE77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90" y="4568918"/>
            <a:ext cx="5722706" cy="22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A00D19-740F-4BC1-BCB1-E46A45A0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Waarom is dit voor mij relevant?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C88A47-DC8B-479B-B8E9-37B48446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Een van de drijfveren achter een circulaire economie</a:t>
            </a:r>
          </a:p>
          <a:p>
            <a:pPr marL="457200" lvl="1" indent="0">
              <a:buNone/>
            </a:pPr>
            <a:r>
              <a:rPr lang="nl-NL" dirty="0"/>
              <a:t>   1) Uitputting van grondstoffen</a:t>
            </a:r>
          </a:p>
          <a:p>
            <a:pPr marL="457200" lvl="1" indent="0">
              <a:buNone/>
            </a:pPr>
            <a:r>
              <a:rPr lang="nl-NL" dirty="0"/>
              <a:t>   2) Afhankelijkheid van buitenland</a:t>
            </a:r>
          </a:p>
          <a:p>
            <a:pPr marL="457200" lvl="1" indent="0">
              <a:buNone/>
            </a:pPr>
            <a:r>
              <a:rPr lang="nl-NL" dirty="0"/>
              <a:t>   3) Milieu-impact</a:t>
            </a:r>
          </a:p>
          <a:p>
            <a:pPr lvl="1"/>
            <a:endParaRPr lang="nl-NL" dirty="0"/>
          </a:p>
          <a:p>
            <a:r>
              <a:rPr lang="nl-NL" dirty="0"/>
              <a:t>Reële bedrijfsrisico’s</a:t>
            </a:r>
          </a:p>
          <a:p>
            <a:pPr marL="457200" lvl="1" indent="0">
              <a:buNone/>
            </a:pPr>
            <a:r>
              <a:rPr lang="nl-NL" dirty="0"/>
              <a:t>    Lange- en </a:t>
            </a:r>
            <a:r>
              <a:rPr lang="nl-NL" dirty="0" err="1"/>
              <a:t>kortetermijnsleveringszekerheid</a:t>
            </a:r>
            <a:endParaRPr lang="nl-NL" dirty="0"/>
          </a:p>
          <a:p>
            <a:pPr marL="457200" lvl="1" indent="0">
              <a:buNone/>
            </a:pPr>
            <a:r>
              <a:rPr lang="nl-NL" dirty="0"/>
              <a:t>    Imagoschade</a:t>
            </a:r>
          </a:p>
          <a:p>
            <a:pPr lvl="1"/>
            <a:r>
              <a:rPr lang="nl-NL" dirty="0"/>
              <a:t>Onzeker bedrijfsresultaat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sz="18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9379603-ECAE-4DA2-BAAB-32DF1B6D2D39}"/>
              </a:ext>
            </a:extLst>
          </p:cNvPr>
          <p:cNvSpPr/>
          <p:nvPr/>
        </p:nvSpPr>
        <p:spPr>
          <a:xfrm>
            <a:off x="1869897" y="2753474"/>
            <a:ext cx="4027469" cy="821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8" name="Picture 6" descr="Image result for dependency icon">
            <a:extLst>
              <a:ext uri="{FF2B5EF4-FFF2-40B4-BE49-F238E27FC236}">
                <a16:creationId xmlns:a16="http://schemas.microsoft.com/office/drawing/2014/main" id="{3A211B13-5661-437D-B606-A93EEFAA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1" y="3180433"/>
            <a:ext cx="384853" cy="3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>
            <a:extLst>
              <a:ext uri="{FF2B5EF4-FFF2-40B4-BE49-F238E27FC236}">
                <a16:creationId xmlns:a16="http://schemas.microsoft.com/office/drawing/2014/main" id="{27A09804-5AC6-4AE0-A8E0-33CE31121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1" y="3612208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mining icon">
            <a:extLst>
              <a:ext uri="{FF2B5EF4-FFF2-40B4-BE49-F238E27FC236}">
                <a16:creationId xmlns:a16="http://schemas.microsoft.com/office/drawing/2014/main" id="{21136E25-6AE6-4FB7-BED4-E4738758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1" y="281898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economic loss icon euro">
            <a:extLst>
              <a:ext uri="{FF2B5EF4-FFF2-40B4-BE49-F238E27FC236}">
                <a16:creationId xmlns:a16="http://schemas.microsoft.com/office/drawing/2014/main" id="{99E32B44-A956-4A10-99C8-543172BE3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5426" r="16361" b="17929"/>
          <a:stretch/>
        </p:blipFill>
        <p:spPr bwMode="auto">
          <a:xfrm>
            <a:off x="1098546" y="5630451"/>
            <a:ext cx="400138" cy="4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reputation icon">
            <a:extLst>
              <a:ext uri="{FF2B5EF4-FFF2-40B4-BE49-F238E27FC236}">
                <a16:creationId xmlns:a16="http://schemas.microsoft.com/office/drawing/2014/main" id="{9AC51C43-44F9-4458-826B-1587E0B8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68" y="5270820"/>
            <a:ext cx="383107" cy="3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delivery icon">
            <a:extLst>
              <a:ext uri="{FF2B5EF4-FFF2-40B4-BE49-F238E27FC236}">
                <a16:creationId xmlns:a16="http://schemas.microsoft.com/office/drawing/2014/main" id="{2C2DE889-F287-45B4-B41D-F83E9B1F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66" y="4785640"/>
            <a:ext cx="441406" cy="44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Image result for lbpsight">
            <a:extLst>
              <a:ext uri="{FF2B5EF4-FFF2-40B4-BE49-F238E27FC236}">
                <a16:creationId xmlns:a16="http://schemas.microsoft.com/office/drawing/2014/main" id="{8B5475B5-B48B-4FBB-BD98-501A7117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33" y="6176963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Related image">
            <a:extLst>
              <a:ext uri="{FF2B5EF4-FFF2-40B4-BE49-F238E27FC236}">
                <a16:creationId xmlns:a16="http://schemas.microsoft.com/office/drawing/2014/main" id="{BAC31568-90E0-48A1-AA73-0454ECCF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9" y="5861757"/>
            <a:ext cx="1451505" cy="9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9ADA5CD-9511-467C-81BD-63AFD48EF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1" y="1701153"/>
            <a:ext cx="7166949" cy="42800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E9383B5-7136-479A-8536-48A0BF2A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651" y="390292"/>
            <a:ext cx="10515600" cy="1325563"/>
          </a:xfrm>
        </p:spPr>
        <p:txBody>
          <a:bodyPr/>
          <a:lstStyle/>
          <a:p>
            <a:r>
              <a:rPr lang="en-US" dirty="0"/>
              <a:t>Lange </a:t>
            </a:r>
            <a:r>
              <a:rPr lang="en-US" dirty="0" err="1"/>
              <a:t>termijnsleveringszekerheid</a:t>
            </a:r>
            <a:endParaRPr lang="en-US" dirty="0"/>
          </a:p>
        </p:txBody>
      </p:sp>
      <p:pic>
        <p:nvPicPr>
          <p:cNvPr id="4106" name="Picture 10" descr="Image result for li ion battery">
            <a:extLst>
              <a:ext uri="{FF2B5EF4-FFF2-40B4-BE49-F238E27FC236}">
                <a16:creationId xmlns:a16="http://schemas.microsoft.com/office/drawing/2014/main" id="{39758E8E-CDEC-4809-B0D0-108D2851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889" y="1671532"/>
            <a:ext cx="888932" cy="8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solar panel thin film\">
            <a:extLst>
              <a:ext uri="{FF2B5EF4-FFF2-40B4-BE49-F238E27FC236}">
                <a16:creationId xmlns:a16="http://schemas.microsoft.com/office/drawing/2014/main" id="{EDB254BA-C046-4298-96E1-65A3B665C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876" y="2167921"/>
            <a:ext cx="893428" cy="8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crochip">
            <a:extLst>
              <a:ext uri="{FF2B5EF4-FFF2-40B4-BE49-F238E27FC236}">
                <a16:creationId xmlns:a16="http://schemas.microsoft.com/office/drawing/2014/main" id="{FBEBA349-E0E1-4020-898F-9BD5CD2BB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7" b="24422"/>
          <a:stretch/>
        </p:blipFill>
        <p:spPr bwMode="auto">
          <a:xfrm>
            <a:off x="11077014" y="2930363"/>
            <a:ext cx="1114986" cy="65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Image result for lbpsight">
            <a:extLst>
              <a:ext uri="{FF2B5EF4-FFF2-40B4-BE49-F238E27FC236}">
                <a16:creationId xmlns:a16="http://schemas.microsoft.com/office/drawing/2014/main" id="{CB811EA1-DEE5-4D75-A30D-3A26D7B9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61" y="6086186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dn9ly4f9mxjxv.cloudfront.net/app/uploads/2014/08/tabel-kritischische-grondst_0.jpg">
            <a:extLst>
              <a:ext uri="{FF2B5EF4-FFF2-40B4-BE49-F238E27FC236}">
                <a16:creationId xmlns:a16="http://schemas.microsoft.com/office/drawing/2014/main" id="{0110DFF8-83F3-4523-B534-6FFFD7FE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1741255"/>
            <a:ext cx="2897256" cy="42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isplay">
            <a:extLst>
              <a:ext uri="{FF2B5EF4-FFF2-40B4-BE49-F238E27FC236}">
                <a16:creationId xmlns:a16="http://schemas.microsoft.com/office/drawing/2014/main" id="{844487DE-BA5B-4317-847B-DB34257C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705" y="3280529"/>
            <a:ext cx="945599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esla model 3">
            <a:extLst>
              <a:ext uri="{FF2B5EF4-FFF2-40B4-BE49-F238E27FC236}">
                <a16:creationId xmlns:a16="http://schemas.microsoft.com/office/drawing/2014/main" id="{1AC2C080-42A5-4E00-94EE-8A20BD20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01" y="3831802"/>
            <a:ext cx="1007308" cy="6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phone">
            <a:extLst>
              <a:ext uri="{FF2B5EF4-FFF2-40B4-BE49-F238E27FC236}">
                <a16:creationId xmlns:a16="http://schemas.microsoft.com/office/drawing/2014/main" id="{8DA6FDB7-DC0D-4093-B9A3-C3B9FB2F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920" y="4340739"/>
            <a:ext cx="1021080" cy="7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LED light">
            <a:extLst>
              <a:ext uri="{FF2B5EF4-FFF2-40B4-BE49-F238E27FC236}">
                <a16:creationId xmlns:a16="http://schemas.microsoft.com/office/drawing/2014/main" id="{AB9C9A0A-1EDA-4692-93AD-58CA2DB5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305" y="5319678"/>
            <a:ext cx="682309" cy="68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ri">
            <a:extLst>
              <a:ext uri="{FF2B5EF4-FFF2-40B4-BE49-F238E27FC236}">
                <a16:creationId xmlns:a16="http://schemas.microsoft.com/office/drawing/2014/main" id="{15F7F8BA-7556-4686-B8BF-12559F73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446" y="4607698"/>
            <a:ext cx="980122" cy="8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81BA3CC-3FB6-40DA-B89D-8C7E0D4610A1}"/>
              </a:ext>
            </a:extLst>
          </p:cNvPr>
          <p:cNvCxnSpPr>
            <a:cxnSpLocks/>
          </p:cNvCxnSpPr>
          <p:nvPr/>
        </p:nvCxnSpPr>
        <p:spPr>
          <a:xfrm flipV="1">
            <a:off x="1727657" y="2811780"/>
            <a:ext cx="5684694" cy="133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AD7C727-25F6-4812-A4BA-88A590B4A3F7}"/>
              </a:ext>
            </a:extLst>
          </p:cNvPr>
          <p:cNvCxnSpPr>
            <a:cxnSpLocks/>
          </p:cNvCxnSpPr>
          <p:nvPr/>
        </p:nvCxnSpPr>
        <p:spPr>
          <a:xfrm flipV="1">
            <a:off x="2286000" y="4447519"/>
            <a:ext cx="5116729" cy="130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E7FDBDA7-D899-4747-8227-458BBCABF59B}"/>
              </a:ext>
            </a:extLst>
          </p:cNvPr>
          <p:cNvCxnSpPr>
            <a:cxnSpLocks/>
          </p:cNvCxnSpPr>
          <p:nvPr/>
        </p:nvCxnSpPr>
        <p:spPr>
          <a:xfrm>
            <a:off x="1925695" y="2811633"/>
            <a:ext cx="5486656" cy="670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8A34FE21-F9A7-407F-B52E-EAEBB64F0DCA}"/>
              </a:ext>
            </a:extLst>
          </p:cNvPr>
          <p:cNvCxnSpPr>
            <a:cxnSpLocks/>
          </p:cNvCxnSpPr>
          <p:nvPr/>
        </p:nvCxnSpPr>
        <p:spPr>
          <a:xfrm flipV="1">
            <a:off x="1993773" y="2392680"/>
            <a:ext cx="5418578" cy="1242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B346F0C-BD3B-4641-BF01-EA89670B181F}"/>
              </a:ext>
            </a:extLst>
          </p:cNvPr>
          <p:cNvCxnSpPr>
            <a:cxnSpLocks/>
          </p:cNvCxnSpPr>
          <p:nvPr/>
        </p:nvCxnSpPr>
        <p:spPr>
          <a:xfrm>
            <a:off x="3739267" y="4387064"/>
            <a:ext cx="3663462" cy="1501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Image result for copper iron aluminum">
            <a:extLst>
              <a:ext uri="{FF2B5EF4-FFF2-40B4-BE49-F238E27FC236}">
                <a16:creationId xmlns:a16="http://schemas.microsoft.com/office/drawing/2014/main" id="{77E66FEC-3CF8-41D2-A8E6-E669D209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0" y="3481197"/>
            <a:ext cx="1451769" cy="9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rare earth metals">
            <a:extLst>
              <a:ext uri="{FF2B5EF4-FFF2-40B4-BE49-F238E27FC236}">
                <a16:creationId xmlns:a16="http://schemas.microsoft.com/office/drawing/2014/main" id="{645631AB-036D-4893-AB6B-41497319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20" y="1843447"/>
            <a:ext cx="1629722" cy="93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215612A-2342-4137-8701-AAD8F6880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5708" y="1716087"/>
            <a:ext cx="5704618" cy="3616200"/>
          </a:xfrm>
          <a:prstGeom prst="rect">
            <a:avLst/>
          </a:prstGeom>
        </p:spPr>
      </p:pic>
      <p:pic>
        <p:nvPicPr>
          <p:cNvPr id="10242" name="Picture 2" descr="Image result for grondstoffen">
            <a:extLst>
              <a:ext uri="{FF2B5EF4-FFF2-40B4-BE49-F238E27FC236}">
                <a16:creationId xmlns:a16="http://schemas.microsoft.com/office/drawing/2014/main" id="{FC26D194-50DA-497D-B105-F8911970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716088"/>
            <a:ext cx="5038182" cy="3616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806BC5B-BE59-4CEE-8F8F-13EE20D2A936}"/>
              </a:ext>
            </a:extLst>
          </p:cNvPr>
          <p:cNvSpPr/>
          <p:nvPr/>
        </p:nvSpPr>
        <p:spPr>
          <a:xfrm>
            <a:off x="0" y="543273"/>
            <a:ext cx="12192000" cy="945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9C0AAF-D7CA-431B-BDF9-764320BA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Korte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termijnsleveringszekerheid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8" descr="Image result for lbpsight">
            <a:extLst>
              <a:ext uri="{FF2B5EF4-FFF2-40B4-BE49-F238E27FC236}">
                <a16:creationId xmlns:a16="http://schemas.microsoft.com/office/drawing/2014/main" id="{D00D12A7-3A8D-488B-AF92-99C78046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61" y="6086186"/>
            <a:ext cx="2577961" cy="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B2E25428-3625-49B5-B1C0-7CB8DD9B8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/>
          <a:stretch/>
        </p:blipFill>
        <p:spPr bwMode="auto">
          <a:xfrm>
            <a:off x="79737" y="1714873"/>
            <a:ext cx="5814775" cy="36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lated image">
            <a:extLst>
              <a:ext uri="{FF2B5EF4-FFF2-40B4-BE49-F238E27FC236}">
                <a16:creationId xmlns:a16="http://schemas.microsoft.com/office/drawing/2014/main" id="{4DD86921-A898-4239-8028-A1B7C8586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3125" r="1256" b="2588"/>
          <a:stretch/>
        </p:blipFill>
        <p:spPr bwMode="auto">
          <a:xfrm>
            <a:off x="5785708" y="1714872"/>
            <a:ext cx="6326555" cy="361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6DD21-6351-49A9-B6A0-DE97EBA0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B2531B-ECC9-48BB-95EF-B22554400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Image result for rare earth metals production">
            <a:extLst>
              <a:ext uri="{FF2B5EF4-FFF2-40B4-BE49-F238E27FC236}">
                <a16:creationId xmlns:a16="http://schemas.microsoft.com/office/drawing/2014/main" id="{3C56D102-B0E0-4281-86A6-77B92173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050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417</Words>
  <Application>Microsoft Macintosh PowerPoint</Application>
  <PresentationFormat>Breedbeeld</PresentationFormat>
  <Paragraphs>98</Paragraphs>
  <Slides>18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Hoe afhankelijk ben jij van kritieke grondstoffen?</vt:lpstr>
      <vt:lpstr>Hoe afhankelijk ben jij van kritieke grondstoffen? </vt:lpstr>
      <vt:lpstr>Wat zijn kritieke grondstoffen?</vt:lpstr>
      <vt:lpstr>Waar komen we ze tegen?</vt:lpstr>
      <vt:lpstr>PowerPoint-presentatie</vt:lpstr>
      <vt:lpstr>Waarom is dit voor mij relevant?</vt:lpstr>
      <vt:lpstr>Lange termijnsleveringszekerheid</vt:lpstr>
      <vt:lpstr>Korte termijnsleveringszekerheid</vt:lpstr>
      <vt:lpstr>PowerPoint-presentatie</vt:lpstr>
      <vt:lpstr>Reputatieschade</vt:lpstr>
      <vt:lpstr>Bedrijfsresultaat</vt:lpstr>
      <vt:lpstr>Meer inzicht en controle</vt:lpstr>
      <vt:lpstr>Wat kan ik eraan doen?</vt:lpstr>
      <vt:lpstr>Inzicht in je producten</vt:lpstr>
      <vt:lpstr>Inzicht in je grondstoffen</vt:lpstr>
      <vt:lpstr>Handelingsperspectieven</vt:lpstr>
      <vt:lpstr>Samenvatting</vt:lpstr>
      <vt:lpstr>Verdere vragen? Neem contact met ons op!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afhankelijk ben jij van kritieke grondstoffen?</dc:title>
  <dc:creator>Gerwin Beukhof</dc:creator>
  <cp:lastModifiedBy>Diana de Graaf</cp:lastModifiedBy>
  <cp:revision>1</cp:revision>
  <dcterms:created xsi:type="dcterms:W3CDTF">2019-12-10T11:00:44Z</dcterms:created>
  <dcterms:modified xsi:type="dcterms:W3CDTF">2019-12-13T11:28:16Z</dcterms:modified>
</cp:coreProperties>
</file>